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87" r:id="rId13"/>
    <p:sldId id="267" r:id="rId14"/>
    <p:sldId id="268" r:id="rId15"/>
    <p:sldId id="281" r:id="rId16"/>
    <p:sldId id="269" r:id="rId17"/>
    <p:sldId id="270" r:id="rId18"/>
    <p:sldId id="280" r:id="rId19"/>
    <p:sldId id="277" r:id="rId20"/>
    <p:sldId id="278" r:id="rId21"/>
    <p:sldId id="279" r:id="rId22"/>
    <p:sldId id="282" r:id="rId23"/>
    <p:sldId id="283" r:id="rId24"/>
    <p:sldId id="284" r:id="rId25"/>
    <p:sldId id="285" r:id="rId26"/>
    <p:sldId id="286"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7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40DB3DDA-424F-49BB-9774-2B258C0DF12E}" type="datetimeFigureOut">
              <a:rPr lang="ru-RU" smtClean="0"/>
              <a:pPr/>
              <a:t>13.12.2010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6B65C80-FCCD-4F04-B1E0-1F41E3EE062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0DB3DDA-424F-49BB-9774-2B258C0DF12E}" type="datetimeFigureOut">
              <a:rPr lang="ru-RU" smtClean="0"/>
              <a:pPr/>
              <a:t>13.12.2010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6B65C80-FCCD-4F04-B1E0-1F41E3EE0628}" type="slidenum">
              <a:rPr lang="ru-RU" smtClean="0"/>
              <a:pPr/>
              <a:t>‹#›</a:t>
            </a:fld>
            <a:endParaRPr lang="ru-RU"/>
          </a:p>
        </p:txBody>
      </p:sp>
    </p:spTree>
  </p:cSld>
  <p:clrMapOvr>
    <a:masterClrMapping/>
  </p:clrMapOvr>
  <p:transition spd="med">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0DB3DDA-424F-49BB-9774-2B258C0DF12E}" type="datetimeFigureOut">
              <a:rPr lang="ru-RU" smtClean="0"/>
              <a:pPr/>
              <a:t>13.12.2010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6B65C80-FCCD-4F04-B1E0-1F41E3EE0628}" type="slidenum">
              <a:rPr lang="ru-RU" smtClean="0"/>
              <a:pPr/>
              <a:t>‹#›</a:t>
            </a:fld>
            <a:endParaRPr lang="ru-RU"/>
          </a:p>
        </p:txBody>
      </p:sp>
    </p:spTree>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0DB3DDA-424F-49BB-9774-2B258C0DF12E}" type="datetimeFigureOut">
              <a:rPr lang="ru-RU" smtClean="0"/>
              <a:pPr/>
              <a:t>13.12.2010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6B65C80-FCCD-4F04-B1E0-1F41E3EE0628}" type="slidenum">
              <a:rPr lang="ru-RU" smtClean="0"/>
              <a:pPr/>
              <a:t>‹#›</a:t>
            </a:fld>
            <a:endParaRPr lang="ru-RU"/>
          </a:p>
        </p:txBody>
      </p:sp>
    </p:spTree>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40DB3DDA-424F-49BB-9774-2B258C0DF12E}" type="datetimeFigureOut">
              <a:rPr lang="ru-RU" smtClean="0"/>
              <a:pPr/>
              <a:t>13.12.2010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6B65C80-FCCD-4F04-B1E0-1F41E3EE062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0DB3DDA-424F-49BB-9774-2B258C0DF12E}" type="datetimeFigureOut">
              <a:rPr lang="ru-RU" smtClean="0"/>
              <a:pPr/>
              <a:t>13.12.2010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6B65C80-FCCD-4F04-B1E0-1F41E3EE0628}" type="slidenum">
              <a:rPr lang="ru-RU" smtClean="0"/>
              <a:pPr/>
              <a:t>‹#›</a:t>
            </a:fld>
            <a:endParaRPr lang="ru-RU"/>
          </a:p>
        </p:txBody>
      </p:sp>
    </p:spTree>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40DB3DDA-424F-49BB-9774-2B258C0DF12E}" type="datetimeFigureOut">
              <a:rPr lang="ru-RU" smtClean="0"/>
              <a:pPr/>
              <a:t>13.12.2010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6B65C80-FCCD-4F04-B1E0-1F41E3EE0628}" type="slidenum">
              <a:rPr lang="ru-RU" smtClean="0"/>
              <a:pPr/>
              <a:t>‹#›</a:t>
            </a:fld>
            <a:endParaRPr lang="ru-RU"/>
          </a:p>
        </p:txBody>
      </p:sp>
    </p:spTree>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0DB3DDA-424F-49BB-9774-2B258C0DF12E}" type="datetimeFigureOut">
              <a:rPr lang="ru-RU" smtClean="0"/>
              <a:pPr/>
              <a:t>13.12.2010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6B65C80-FCCD-4F04-B1E0-1F41E3EE0628}" type="slidenum">
              <a:rPr lang="ru-RU" smtClean="0"/>
              <a:pPr/>
              <a:t>‹#›</a:t>
            </a:fld>
            <a:endParaRPr lang="ru-RU"/>
          </a:p>
        </p:txBody>
      </p:sp>
    </p:spTree>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0DB3DDA-424F-49BB-9774-2B258C0DF12E}" type="datetimeFigureOut">
              <a:rPr lang="ru-RU" smtClean="0"/>
              <a:pPr/>
              <a:t>13.12.2010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6B65C80-FCCD-4F04-B1E0-1F41E3EE0628}" type="slidenum">
              <a:rPr lang="ru-RU" smtClean="0"/>
              <a:pPr/>
              <a:t>‹#›</a:t>
            </a:fld>
            <a:endParaRPr lang="ru-RU"/>
          </a:p>
        </p:txBody>
      </p:sp>
    </p:spTree>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0DB3DDA-424F-49BB-9774-2B258C0DF12E}" type="datetimeFigureOut">
              <a:rPr lang="ru-RU" smtClean="0"/>
              <a:pPr/>
              <a:t>13.12.2010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6B65C80-FCCD-4F04-B1E0-1F41E3EE0628}" type="slidenum">
              <a:rPr lang="ru-RU" smtClean="0"/>
              <a:pPr/>
              <a:t>‹#›</a:t>
            </a:fld>
            <a:endParaRPr lang="ru-RU"/>
          </a:p>
        </p:txBody>
      </p:sp>
    </p:spTree>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0DB3DDA-424F-49BB-9774-2B258C0DF12E}" type="datetimeFigureOut">
              <a:rPr lang="ru-RU" smtClean="0"/>
              <a:pPr/>
              <a:t>13.12.2010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6B65C80-FCCD-4F04-B1E0-1F41E3EE0628}" type="slidenum">
              <a:rPr lang="ru-RU" smtClean="0"/>
              <a:pPr/>
              <a:t>‹#›</a:t>
            </a:fld>
            <a:endParaRPr lang="ru-RU"/>
          </a:p>
        </p:txBody>
      </p:sp>
    </p:spTree>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0DB3DDA-424F-49BB-9774-2B258C0DF12E}" type="datetimeFigureOut">
              <a:rPr lang="ru-RU" smtClean="0"/>
              <a:pPr/>
              <a:t>13.12.2010</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6B65C80-FCCD-4F04-B1E0-1F41E3EE062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spd="med">
    <p:fade/>
  </p:transition>
  <p:timing>
    <p:tnLst>
      <p:par>
        <p:cTn id="1" dur="indefinite" restart="never" nodeType="tmRoot"/>
      </p:par>
    </p:tnLst>
  </p:timing>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142852"/>
            <a:ext cx="8229600" cy="857256"/>
          </a:xfrm>
          <a:effectLst>
            <a:outerShdw blurRad="50800" dist="38100" algn="l" rotWithShape="0">
              <a:prstClr val="black">
                <a:alpha val="40000"/>
              </a:prstClr>
            </a:outerShdw>
          </a:effectLst>
        </p:spPr>
        <p:txBody>
          <a:bodyPr/>
          <a:lstStyle/>
          <a:p>
            <a:r>
              <a:rPr lang="ru-RU" dirty="0" smtClean="0"/>
              <a:t>Природный газ</a:t>
            </a:r>
            <a:endParaRPr lang="ru-RU" dirty="0"/>
          </a:p>
        </p:txBody>
      </p:sp>
      <p:sp>
        <p:nvSpPr>
          <p:cNvPr id="3" name="Подзаголовок 2"/>
          <p:cNvSpPr>
            <a:spLocks noGrp="1"/>
          </p:cNvSpPr>
          <p:nvPr>
            <p:ph type="subTitle" idx="1"/>
          </p:nvPr>
        </p:nvSpPr>
        <p:spPr>
          <a:xfrm>
            <a:off x="1428728" y="5857892"/>
            <a:ext cx="6343672" cy="642942"/>
          </a:xfrm>
        </p:spPr>
        <p:txBody>
          <a:bodyPr>
            <a:normAutofit lnSpcReduction="10000"/>
          </a:bodyPr>
          <a:lstStyle/>
          <a:p>
            <a:pPr algn="r"/>
            <a:r>
              <a:rPr lang="ru-RU" sz="1800" dirty="0" smtClean="0"/>
              <a:t>МОУ СОШ №83 г.Краснодара</a:t>
            </a:r>
          </a:p>
          <a:p>
            <a:pPr algn="r"/>
            <a:r>
              <a:rPr lang="ru-RU" sz="1800" dirty="0" err="1" smtClean="0"/>
              <a:t>Шрамко</a:t>
            </a:r>
            <a:r>
              <a:rPr lang="ru-RU" sz="1800" dirty="0" smtClean="0"/>
              <a:t> Даниил   4 «Б» класс</a:t>
            </a:r>
          </a:p>
          <a:p>
            <a:pPr algn="r"/>
            <a:endParaRPr lang="ru-RU" dirty="0"/>
          </a:p>
        </p:txBody>
      </p:sp>
      <p:pic>
        <p:nvPicPr>
          <p:cNvPr id="4" name="Рисунок 3" descr="газ95.jpg"/>
          <p:cNvPicPr>
            <a:picLocks noChangeAspect="1"/>
          </p:cNvPicPr>
          <p:nvPr/>
        </p:nvPicPr>
        <p:blipFill>
          <a:blip r:embed="rId2" cstate="print"/>
          <a:stretch>
            <a:fillRect/>
          </a:stretch>
        </p:blipFill>
        <p:spPr>
          <a:xfrm>
            <a:off x="1285852" y="1214422"/>
            <a:ext cx="6667500" cy="4381500"/>
          </a:xfrm>
          <a:prstGeom prst="rect">
            <a:avLst/>
          </a:prstGeom>
        </p:spPr>
      </p:pic>
      <p:pic>
        <p:nvPicPr>
          <p:cNvPr id="5" name="Рисунок 4" descr="газ95.jpg"/>
          <p:cNvPicPr>
            <a:picLocks noChangeAspect="1"/>
          </p:cNvPicPr>
          <p:nvPr/>
        </p:nvPicPr>
        <p:blipFill>
          <a:blip r:embed="rId2" cstate="print"/>
          <a:stretch>
            <a:fillRect/>
          </a:stretch>
        </p:blipFill>
        <p:spPr>
          <a:xfrm>
            <a:off x="1438252" y="1366822"/>
            <a:ext cx="6667500" cy="4381500"/>
          </a:xfrm>
          <a:prstGeom prst="rect">
            <a:avLst/>
          </a:prstGeom>
        </p:spPr>
      </p:pic>
    </p:spTree>
  </p:cSld>
  <p:clrMapOvr>
    <a:masterClrMapping/>
  </p:clrMapOvr>
  <p:transition spd="med">
    <p:cover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3. Охрана природы и природный газ.</a:t>
            </a:r>
            <a:endParaRPr lang="ru-RU" dirty="0"/>
          </a:p>
        </p:txBody>
      </p:sp>
      <p:sp>
        <p:nvSpPr>
          <p:cNvPr id="4" name="Содержимое 3"/>
          <p:cNvSpPr>
            <a:spLocks noGrp="1"/>
          </p:cNvSpPr>
          <p:nvPr>
            <p:ph sz="half" idx="2"/>
          </p:nvPr>
        </p:nvSpPr>
        <p:spPr>
          <a:xfrm>
            <a:off x="4286248" y="1600200"/>
            <a:ext cx="4643470" cy="5043510"/>
          </a:xfrm>
        </p:spPr>
        <p:txBody>
          <a:bodyPr>
            <a:normAutofit fontScale="92500" lnSpcReduction="10000"/>
          </a:bodyPr>
          <a:lstStyle/>
          <a:p>
            <a:pPr marL="0" lvl="5" algn="just">
              <a:buNone/>
            </a:pPr>
            <a:r>
              <a:rPr lang="ru-RU" sz="2000" dirty="0" smtClean="0"/>
              <a:t>         Природный газ- самое экологически чистое минеральное топливо. Все люди знают, что ежедневно сжигается очень много нефти и угля для получения энергии. Эти вещества приносят огромную пользу, но , к сожалению, при их сгорании в воздух попадает большое количество углекислого газа, который еще называется парниковым газом. Это очень вредно для нашей планеты, для животных, растений и людей. Ученые и исследователи знают об этом и ищут способы уменьшить количество парниковых газов в атмосфере. Один из таких способов – использовать природный газ вместо нефти и угля. При сжигании природного газа в воздух попадает гораздо меньше  углекислого газа.</a:t>
            </a:r>
            <a:endParaRPr lang="ru-RU" sz="2000" dirty="0"/>
          </a:p>
        </p:txBody>
      </p:sp>
      <p:pic>
        <p:nvPicPr>
          <p:cNvPr id="9" name="Содержимое 8" descr="газ303.jpg"/>
          <p:cNvPicPr>
            <a:picLocks noGrp="1" noChangeAspect="1"/>
          </p:cNvPicPr>
          <p:nvPr>
            <p:ph sz="half" idx="1"/>
          </p:nvPr>
        </p:nvPicPr>
        <p:blipFill>
          <a:blip r:embed="rId2" cstate="print"/>
          <a:stretch>
            <a:fillRect/>
          </a:stretch>
        </p:blipFill>
        <p:spPr>
          <a:xfrm>
            <a:off x="214282" y="2500306"/>
            <a:ext cx="4038600" cy="2689708"/>
          </a:xfrm>
        </p:spPr>
      </p:pic>
    </p:spTree>
  </p:cSld>
  <p:clrMapOvr>
    <a:masterClrMapping/>
  </p:clrMapOvr>
  <p:transition spd="med">
    <p:cover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4. Мировые запасы природного газа.</a:t>
            </a:r>
            <a:endParaRPr lang="ru-RU" dirty="0"/>
          </a:p>
        </p:txBody>
      </p:sp>
      <p:pic>
        <p:nvPicPr>
          <p:cNvPr id="8" name="Содержимое 7" descr="газ66.jpg"/>
          <p:cNvPicPr>
            <a:picLocks noGrp="1" noChangeAspect="1"/>
          </p:cNvPicPr>
          <p:nvPr>
            <p:ph sz="half" idx="2"/>
          </p:nvPr>
        </p:nvPicPr>
        <p:blipFill>
          <a:blip r:embed="rId2" cstate="print"/>
          <a:stretch>
            <a:fillRect/>
          </a:stretch>
        </p:blipFill>
        <p:spPr>
          <a:xfrm>
            <a:off x="285720" y="2214554"/>
            <a:ext cx="3571900" cy="2500330"/>
          </a:xfrm>
        </p:spPr>
      </p:pic>
      <p:sp>
        <p:nvSpPr>
          <p:cNvPr id="9" name="Содержимое 8"/>
          <p:cNvSpPr>
            <a:spLocks noGrp="1"/>
          </p:cNvSpPr>
          <p:nvPr>
            <p:ph sz="half" idx="1"/>
          </p:nvPr>
        </p:nvSpPr>
        <p:spPr>
          <a:xfrm>
            <a:off x="4000496" y="1428736"/>
            <a:ext cx="4857784" cy="5286412"/>
          </a:xfrm>
        </p:spPr>
        <p:txBody>
          <a:bodyPr>
            <a:normAutofit lnSpcReduction="10000"/>
          </a:bodyPr>
          <a:lstStyle/>
          <a:p>
            <a:pPr marL="0">
              <a:buNone/>
            </a:pPr>
            <a:r>
              <a:rPr lang="ru-RU" sz="2000" dirty="0" smtClean="0"/>
              <a:t>                Запасы природного газа в мире очень велики, но тем не менее он относится к невозобновляемым природным ресурсам. Это значит, что имеющиеся запасы однажды закончатся, а новый природный газ не образуется. По некоторым оценкам, разведанные запасы природного газа в мире составляют 173 триллиона кубических метров, а ещё порядка 120 триллионов кубических метров пока хранится в недрах нашей планеты в неразведанных месторождениях. Этого газа должна хватить на 65 лет. Самые большие известные запасы природного газа находятся в России (50 триллионов кубических метров), на втором месте - Иран (28 триллионов кубических метров) </a:t>
            </a:r>
            <a:endParaRPr lang="ru-RU" sz="2000" dirty="0"/>
          </a:p>
        </p:txBody>
      </p:sp>
    </p:spTree>
  </p:cSld>
  <p:clrMapOvr>
    <a:masterClrMapping/>
  </p:clrMapOvr>
  <p:transition spd="med">
    <p:cover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t>Распределение запасов свободного газа по РФ</a:t>
            </a:r>
            <a:endParaRPr lang="ru-RU" sz="2000" dirty="0"/>
          </a:p>
        </p:txBody>
      </p:sp>
      <p:pic>
        <p:nvPicPr>
          <p:cNvPr id="6" name="Содержимое 5" descr="газ9999.JPG"/>
          <p:cNvPicPr>
            <a:picLocks noGrp="1" noChangeAspect="1"/>
          </p:cNvPicPr>
          <p:nvPr>
            <p:ph idx="1"/>
          </p:nvPr>
        </p:nvPicPr>
        <p:blipFill>
          <a:blip r:embed="rId2" cstate="print"/>
          <a:stretch>
            <a:fillRect/>
          </a:stretch>
        </p:blipFill>
        <p:spPr>
          <a:xfrm>
            <a:off x="2071670" y="1643050"/>
            <a:ext cx="4686300" cy="3444240"/>
          </a:xfrm>
        </p:spPr>
      </p:pic>
    </p:spTree>
  </p:cSld>
  <p:clrMapOvr>
    <a:masterClrMapping/>
  </p:clrMapOvr>
  <p:transition spd="med">
    <p:cover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5719"/>
          </a:xfrm>
        </p:spPr>
        <p:txBody>
          <a:bodyPr>
            <a:normAutofit fontScale="90000"/>
          </a:bodyPr>
          <a:lstStyle/>
          <a:p>
            <a:endParaRPr lang="ru-RU" dirty="0"/>
          </a:p>
        </p:txBody>
      </p:sp>
      <p:pic>
        <p:nvPicPr>
          <p:cNvPr id="5" name="Содержимое 4" descr="газ78.jpg"/>
          <p:cNvPicPr>
            <a:picLocks noGrp="1" noChangeAspect="1"/>
          </p:cNvPicPr>
          <p:nvPr>
            <p:ph sz="half" idx="1"/>
          </p:nvPr>
        </p:nvPicPr>
        <p:blipFill>
          <a:blip r:embed="rId2" cstate="print"/>
          <a:stretch>
            <a:fillRect/>
          </a:stretch>
        </p:blipFill>
        <p:spPr>
          <a:xfrm>
            <a:off x="571472" y="1214422"/>
            <a:ext cx="3048000" cy="2028825"/>
          </a:xfrm>
        </p:spPr>
      </p:pic>
      <p:sp>
        <p:nvSpPr>
          <p:cNvPr id="4" name="Содержимое 3"/>
          <p:cNvSpPr>
            <a:spLocks noGrp="1"/>
          </p:cNvSpPr>
          <p:nvPr>
            <p:ph sz="half" idx="2"/>
          </p:nvPr>
        </p:nvSpPr>
        <p:spPr>
          <a:xfrm>
            <a:off x="3786182" y="428604"/>
            <a:ext cx="4967294" cy="6215106"/>
          </a:xfrm>
        </p:spPr>
        <p:txBody>
          <a:bodyPr>
            <a:normAutofit/>
          </a:bodyPr>
          <a:lstStyle/>
          <a:p>
            <a:pPr marL="0">
              <a:buNone/>
            </a:pPr>
            <a:r>
              <a:rPr lang="ru-RU" sz="2000" dirty="0" smtClean="0"/>
              <a:t> на третьем месте – Карат (26триллионов кубических метров). При этом больше всего природного газа в мире добывают две страны – Россия и США.          Самая богатая месторождениями природного газа компания в мире – российский «Газпром». Ему принадлежит около 17% мировых и 70% российских запасов газа.   </a:t>
            </a:r>
          </a:p>
          <a:p>
            <a:pPr marL="0">
              <a:buNone/>
            </a:pPr>
            <a:r>
              <a:rPr lang="ru-RU" sz="2000" dirty="0" smtClean="0"/>
              <a:t>      Россия  - крупнейшая в мире поставщик природного газа. Наш газ идёт по газопроводам в соседние страны и плывет на танкерах на другие континенты. С его помощью обогревают дома в Германии и готовят еду в Англии.</a:t>
            </a:r>
          </a:p>
          <a:p>
            <a:pPr marL="0">
              <a:buNone/>
            </a:pPr>
            <a:r>
              <a:rPr lang="ru-RU" sz="2000" dirty="0" smtClean="0"/>
              <a:t>      Общая протяженность  газопроводов в России – более 872 тысяч километров. Это в два раза больше, чем расстояние от Земли до Луны или в 20 раз больше, чем протяженность экватора.             </a:t>
            </a:r>
            <a:endParaRPr lang="ru-RU" sz="2000" dirty="0"/>
          </a:p>
        </p:txBody>
      </p:sp>
      <p:pic>
        <p:nvPicPr>
          <p:cNvPr id="8" name="Рисунок 7" descr="газ3.bmp"/>
          <p:cNvPicPr>
            <a:picLocks noChangeAspect="1"/>
          </p:cNvPicPr>
          <p:nvPr/>
        </p:nvPicPr>
        <p:blipFill>
          <a:blip r:embed="rId3" cstate="print"/>
          <a:stretch>
            <a:fillRect/>
          </a:stretch>
        </p:blipFill>
        <p:spPr>
          <a:xfrm>
            <a:off x="642910" y="3500438"/>
            <a:ext cx="3048000" cy="2381250"/>
          </a:xfrm>
          <a:prstGeom prst="rect">
            <a:avLst/>
          </a:prstGeom>
        </p:spPr>
      </p:pic>
    </p:spTree>
  </p:cSld>
  <p:clrMapOvr>
    <a:masterClrMapping/>
  </p:clrMapOvr>
  <p:transition spd="med">
    <p:cover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25668"/>
          </a:xfrm>
        </p:spPr>
        <p:txBody>
          <a:bodyPr>
            <a:normAutofit fontScale="90000"/>
          </a:bodyPr>
          <a:lstStyle/>
          <a:p>
            <a:r>
              <a:rPr lang="ru-RU" dirty="0" smtClean="0"/>
              <a:t>5. Использование природного газа с древних времен и до наших дней.</a:t>
            </a:r>
            <a:br>
              <a:rPr lang="ru-RU" dirty="0" smtClean="0"/>
            </a:br>
            <a:endParaRPr lang="ru-RU" dirty="0"/>
          </a:p>
        </p:txBody>
      </p:sp>
      <p:pic>
        <p:nvPicPr>
          <p:cNvPr id="5" name="Содержимое 4" descr="газ 777.JPG"/>
          <p:cNvPicPr>
            <a:picLocks noGrp="1" noChangeAspect="1"/>
          </p:cNvPicPr>
          <p:nvPr>
            <p:ph sz="half" idx="1"/>
          </p:nvPr>
        </p:nvPicPr>
        <p:blipFill>
          <a:blip r:embed="rId2" cstate="print"/>
          <a:stretch>
            <a:fillRect/>
          </a:stretch>
        </p:blipFill>
        <p:spPr>
          <a:xfrm>
            <a:off x="457200" y="2834481"/>
            <a:ext cx="4038600" cy="3028950"/>
          </a:xfrm>
        </p:spPr>
      </p:pic>
      <p:sp>
        <p:nvSpPr>
          <p:cNvPr id="4" name="Содержимое 3"/>
          <p:cNvSpPr>
            <a:spLocks noGrp="1"/>
          </p:cNvSpPr>
          <p:nvPr>
            <p:ph sz="half" idx="2"/>
          </p:nvPr>
        </p:nvSpPr>
        <p:spPr>
          <a:xfrm>
            <a:off x="4648200" y="2285992"/>
            <a:ext cx="4038600" cy="4572008"/>
          </a:xfrm>
        </p:spPr>
        <p:txBody>
          <a:bodyPr>
            <a:normAutofit lnSpcReduction="10000"/>
          </a:bodyPr>
          <a:lstStyle/>
          <a:p>
            <a:pPr marL="0" lvl="4" algn="just">
              <a:buNone/>
            </a:pPr>
            <a:r>
              <a:rPr lang="ru-RU" sz="2000" dirty="0" smtClean="0"/>
              <a:t>           Впервые газ для освещения (в газовых фонарях) применили в Древнем Китае- за много веков до того, как его стали использовать для этой и других целей во всем мире. Еще в древности природный газ начали использовать и для домашних нужд. Например, в </a:t>
            </a:r>
            <a:r>
              <a:rPr lang="en-US" sz="2000" dirty="0" smtClean="0"/>
              <a:t>I </a:t>
            </a:r>
            <a:r>
              <a:rPr lang="ru-RU" sz="2000" dirty="0" smtClean="0"/>
              <a:t>веке н.э. персидский царь приказал построить дворцовую кухню на месте, где газ выходил на поверхность. Огонь там горел день и ночь, и не нужно было тратить ни дрова, ни уголь на то, чтобы его поддерживать.</a:t>
            </a:r>
            <a:endParaRPr lang="ru-RU" sz="2000" dirty="0"/>
          </a:p>
        </p:txBody>
      </p:sp>
    </p:spTree>
  </p:cSld>
  <p:clrMapOvr>
    <a:masterClrMapping/>
  </p:clrMapOvr>
  <p:transition spd="med">
    <p:cover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45719"/>
          </a:xfrm>
        </p:spPr>
        <p:txBody>
          <a:bodyPr>
            <a:normAutofit fontScale="90000"/>
          </a:bodyPr>
          <a:lstStyle/>
          <a:p>
            <a:endParaRPr lang="ru-RU" dirty="0"/>
          </a:p>
        </p:txBody>
      </p:sp>
      <p:sp>
        <p:nvSpPr>
          <p:cNvPr id="6" name="Содержимое 5"/>
          <p:cNvSpPr>
            <a:spLocks noGrp="1"/>
          </p:cNvSpPr>
          <p:nvPr>
            <p:ph idx="1"/>
          </p:nvPr>
        </p:nvSpPr>
        <p:spPr>
          <a:xfrm>
            <a:off x="457200" y="714356"/>
            <a:ext cx="8229600" cy="5715040"/>
          </a:xfrm>
        </p:spPr>
        <p:txBody>
          <a:bodyPr>
            <a:normAutofit lnSpcReduction="10000"/>
          </a:bodyPr>
          <a:lstStyle/>
          <a:p>
            <a:pPr marL="0" algn="just">
              <a:buNone/>
            </a:pPr>
            <a:r>
              <a:rPr lang="ru-RU" sz="2000" dirty="0" smtClean="0"/>
              <a:t>                Наверняка многие знают, что именно природный газ используется в газовых плитах для приготовления еды. Но это далеко не все возможности его применения. С помощью газа дома можно греть воду в газовых колонках- водогреях. Кроме того, воду, которая течет по батареям отопления и передает тепло, могут нагревать на газе – в газовом котле или на котельной станции. Природный газ активно используется и в промышленности – он служит топливом на многих заводах, например, в огромных печах, где обрабатывают металлы.</a:t>
            </a:r>
            <a:r>
              <a:rPr lang="en-US" sz="2000" dirty="0" smtClean="0"/>
              <a:t> </a:t>
            </a:r>
            <a:r>
              <a:rPr lang="ru-RU" sz="2000" dirty="0" smtClean="0"/>
              <a:t>На газовых электростанциях его применяют для получения электроэнергии Помимо того, на природном газе могут ездить автомобили. Природный газ стоит дешевле чем бензин, и ездить на таких автомобилях более выгодно . Ну и самое неожиданное – газ применяется в качестве сырья для производства некоторых вещей , например, пластмасс, удобрений, и даже тканей! Даже игрушка могла быть изготовлена с использованием природного газа! Из газа получают некоторые очень важное химическое соединения, например, аммиак. Аммиак затем используется для изготовления удобрений (аммиачная селитра и др.) или в медицине для изготовления лекарств (нашатырный спирт и др.). Соединяясь с другими химическими веществами, природный газ может превращаться в синтетическую ткань или пластмассу.    </a:t>
            </a:r>
            <a:endParaRPr lang="ru-RU" sz="2000" dirty="0"/>
          </a:p>
        </p:txBody>
      </p:sp>
    </p:spTree>
  </p:cSld>
  <p:clrMapOvr>
    <a:masterClrMapping/>
  </p:clrMapOvr>
  <p:transition spd="med">
    <p:cover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7" descr="газ206.jpg"/>
          <p:cNvPicPr>
            <a:picLocks noGrp="1" noChangeAspect="1"/>
          </p:cNvPicPr>
          <p:nvPr>
            <p:ph sz="half" idx="4294967295"/>
          </p:nvPr>
        </p:nvPicPr>
        <p:blipFill>
          <a:blip r:embed="rId2" cstate="print"/>
          <a:stretch>
            <a:fillRect/>
          </a:stretch>
        </p:blipFill>
        <p:spPr>
          <a:xfrm>
            <a:off x="1785918" y="428604"/>
            <a:ext cx="4038600" cy="3028950"/>
          </a:xfrm>
        </p:spPr>
      </p:pic>
      <p:pic>
        <p:nvPicPr>
          <p:cNvPr id="9" name="Содержимое 8" descr="газ210.jpg"/>
          <p:cNvPicPr>
            <a:picLocks noGrp="1" noChangeAspect="1"/>
          </p:cNvPicPr>
          <p:nvPr>
            <p:ph sz="half" idx="4294967295"/>
          </p:nvPr>
        </p:nvPicPr>
        <p:blipFill>
          <a:blip r:embed="rId3" cstate="print"/>
          <a:stretch>
            <a:fillRect/>
          </a:stretch>
        </p:blipFill>
        <p:spPr>
          <a:xfrm>
            <a:off x="214282" y="3714752"/>
            <a:ext cx="4038600" cy="2590800"/>
          </a:xfrm>
        </p:spPr>
      </p:pic>
      <p:pic>
        <p:nvPicPr>
          <p:cNvPr id="11" name="Рисунок 10" descr="газ308.jpg"/>
          <p:cNvPicPr>
            <a:picLocks noChangeAspect="1"/>
          </p:cNvPicPr>
          <p:nvPr/>
        </p:nvPicPr>
        <p:blipFill>
          <a:blip r:embed="rId4" cstate="print"/>
          <a:stretch>
            <a:fillRect/>
          </a:stretch>
        </p:blipFill>
        <p:spPr>
          <a:xfrm>
            <a:off x="3929058" y="2643182"/>
            <a:ext cx="4857750" cy="3028950"/>
          </a:xfrm>
          <a:prstGeom prst="rect">
            <a:avLst/>
          </a:prstGeom>
        </p:spPr>
      </p:pic>
    </p:spTree>
  </p:cSld>
  <p:clrMapOvr>
    <a:masterClrMapping/>
  </p:clrMapOvr>
  <p:transition spd="med">
    <p:cover dir="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6. Безопасность жизни при использовании газа.</a:t>
            </a:r>
            <a:endParaRPr lang="ru-RU" dirty="0"/>
          </a:p>
        </p:txBody>
      </p:sp>
      <p:sp>
        <p:nvSpPr>
          <p:cNvPr id="5" name="Содержимое 4"/>
          <p:cNvSpPr>
            <a:spLocks noGrp="1"/>
          </p:cNvSpPr>
          <p:nvPr>
            <p:ph idx="1"/>
          </p:nvPr>
        </p:nvSpPr>
        <p:spPr>
          <a:xfrm>
            <a:off x="457200" y="2071678"/>
            <a:ext cx="8229600" cy="4237682"/>
          </a:xfrm>
        </p:spPr>
        <p:txBody>
          <a:bodyPr/>
          <a:lstStyle/>
          <a:p>
            <a:pPr marL="0" algn="just">
              <a:buNone/>
            </a:pPr>
            <a:r>
              <a:rPr lang="ru-RU" dirty="0" smtClean="0"/>
              <a:t> </a:t>
            </a:r>
            <a:r>
              <a:rPr lang="ru-RU" sz="2000" dirty="0" smtClean="0"/>
              <a:t>   </a:t>
            </a:r>
            <a:r>
              <a:rPr lang="en-US" sz="2000" dirty="0" smtClean="0"/>
              <a:t>                       </a:t>
            </a:r>
            <a:r>
              <a:rPr lang="ru-RU" sz="2000" dirty="0" smtClean="0"/>
              <a:t>При использовании газа в домашних условиях и взрослые и дети должны знать и соблюдать правила безопасности и эксплуатации газовых приборов, а также телефон экстренной газовой службы, по которому нужно позвонить, если произошла утечка газа, авария, или нужно вызвать специалиста для установки или осмотра газового оборудования:</a:t>
            </a:r>
          </a:p>
          <a:p>
            <a:pPr marL="0" algn="just">
              <a:buNone/>
            </a:pPr>
            <a:endParaRPr lang="ru-RU" sz="2000" dirty="0" smtClean="0"/>
          </a:p>
          <a:p>
            <a:pPr marL="0" algn="just">
              <a:buNone/>
            </a:pPr>
            <a:r>
              <a:rPr lang="en-US" sz="6000" dirty="0" smtClean="0"/>
              <a:t>                    </a:t>
            </a:r>
            <a:r>
              <a:rPr lang="ru-RU" sz="6000" dirty="0" smtClean="0"/>
              <a:t>«04»</a:t>
            </a:r>
          </a:p>
          <a:p>
            <a:pPr algn="ctr">
              <a:buNone/>
            </a:pPr>
            <a:endParaRPr lang="ru-RU" dirty="0"/>
          </a:p>
        </p:txBody>
      </p:sp>
      <p:pic>
        <p:nvPicPr>
          <p:cNvPr id="6" name="Рисунок 5" descr="газ201.jpg"/>
          <p:cNvPicPr>
            <a:picLocks noChangeAspect="1"/>
          </p:cNvPicPr>
          <p:nvPr/>
        </p:nvPicPr>
        <p:blipFill>
          <a:blip r:embed="rId2" cstate="print"/>
          <a:stretch>
            <a:fillRect/>
          </a:stretch>
        </p:blipFill>
        <p:spPr>
          <a:xfrm>
            <a:off x="2786050" y="4214818"/>
            <a:ext cx="1143000" cy="847725"/>
          </a:xfrm>
          <a:prstGeom prst="rect">
            <a:avLst/>
          </a:prstGeom>
        </p:spPr>
      </p:pic>
    </p:spTree>
  </p:cSld>
  <p:clrMapOvr>
    <a:masterClrMapping/>
  </p:clrMapOvr>
  <p:transition spd="med">
    <p:cover dir="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газ77.jpg"/>
          <p:cNvPicPr>
            <a:picLocks noChangeAspect="1"/>
          </p:cNvPicPr>
          <p:nvPr/>
        </p:nvPicPr>
        <p:blipFill>
          <a:blip r:embed="rId2" cstate="print"/>
          <a:stretch>
            <a:fillRect/>
          </a:stretch>
        </p:blipFill>
        <p:spPr>
          <a:xfrm>
            <a:off x="1514475" y="1128712"/>
            <a:ext cx="6115050" cy="4600575"/>
          </a:xfrm>
          <a:prstGeom prst="rect">
            <a:avLst/>
          </a:prstGeom>
        </p:spPr>
      </p:pic>
    </p:spTree>
  </p:cSld>
  <p:clrMapOvr>
    <a:masterClrMapping/>
  </p:clrMapOvr>
  <p:transition spd="med">
    <p:cover dir="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газ108.jpg"/>
          <p:cNvPicPr>
            <a:picLocks noChangeAspect="1"/>
          </p:cNvPicPr>
          <p:nvPr/>
        </p:nvPicPr>
        <p:blipFill>
          <a:blip r:embed="rId2" cstate="print"/>
          <a:stretch>
            <a:fillRect/>
          </a:stretch>
        </p:blipFill>
        <p:spPr>
          <a:xfrm>
            <a:off x="0" y="197259"/>
            <a:ext cx="9144000" cy="6463481"/>
          </a:xfrm>
          <a:prstGeom prst="rect">
            <a:avLst/>
          </a:prstGeom>
        </p:spPr>
      </p:pic>
    </p:spTree>
  </p:cSld>
  <p:clrMapOvr>
    <a:masterClrMapping/>
  </p:clrMapOvr>
  <p:transition spd="med">
    <p:cover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План работы</a:t>
            </a:r>
            <a:endParaRPr lang="ru-RU" dirty="0"/>
          </a:p>
        </p:txBody>
      </p:sp>
      <p:sp>
        <p:nvSpPr>
          <p:cNvPr id="3" name="Содержимое 2"/>
          <p:cNvSpPr>
            <a:spLocks noGrp="1"/>
          </p:cNvSpPr>
          <p:nvPr>
            <p:ph idx="1"/>
          </p:nvPr>
        </p:nvSpPr>
        <p:spPr/>
        <p:txBody>
          <a:bodyPr/>
          <a:lstStyle/>
          <a:p>
            <a:pPr algn="just"/>
            <a:r>
              <a:rPr lang="ru-RU" dirty="0" smtClean="0"/>
              <a:t>1.Что такое природный газ и его происхождение.</a:t>
            </a:r>
          </a:p>
          <a:p>
            <a:pPr algn="just"/>
            <a:r>
              <a:rPr lang="ru-RU" dirty="0" smtClean="0"/>
              <a:t>2.Добыча природного газа, транспортировка и переработка.</a:t>
            </a:r>
          </a:p>
          <a:p>
            <a:pPr algn="just"/>
            <a:r>
              <a:rPr lang="ru-RU" dirty="0" smtClean="0"/>
              <a:t>3.Охрана природы и природный газ.</a:t>
            </a:r>
          </a:p>
          <a:p>
            <a:pPr algn="just"/>
            <a:r>
              <a:rPr lang="ru-RU" dirty="0" smtClean="0"/>
              <a:t>4.Мировые запасы природного газа.</a:t>
            </a:r>
          </a:p>
          <a:p>
            <a:pPr algn="just"/>
            <a:r>
              <a:rPr lang="ru-RU" dirty="0" smtClean="0"/>
              <a:t>5.Использование природного газа с древних времен и до наших дней.</a:t>
            </a:r>
          </a:p>
          <a:p>
            <a:pPr algn="just"/>
            <a:r>
              <a:rPr lang="ru-RU" dirty="0" smtClean="0"/>
              <a:t>6.Безопасность жизни и природный газ.</a:t>
            </a:r>
          </a:p>
          <a:p>
            <a:pPr algn="just"/>
            <a:r>
              <a:rPr lang="ru-RU" dirty="0" smtClean="0"/>
              <a:t>7.Мой край.</a:t>
            </a:r>
            <a:endParaRPr lang="ru-RU" dirty="0"/>
          </a:p>
        </p:txBody>
      </p:sp>
    </p:spTree>
  </p:cSld>
  <p:clrMapOvr>
    <a:masterClrMapping/>
  </p:clrMapOvr>
  <p:transition spd="med">
    <p:cover dir="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газ109.jpg"/>
          <p:cNvPicPr>
            <a:picLocks noChangeAspect="1"/>
          </p:cNvPicPr>
          <p:nvPr/>
        </p:nvPicPr>
        <p:blipFill>
          <a:blip r:embed="rId2" cstate="print"/>
          <a:stretch>
            <a:fillRect/>
          </a:stretch>
        </p:blipFill>
        <p:spPr>
          <a:xfrm>
            <a:off x="0" y="197259"/>
            <a:ext cx="9144000" cy="6463481"/>
          </a:xfrm>
          <a:prstGeom prst="rect">
            <a:avLst/>
          </a:prstGeom>
        </p:spPr>
      </p:pic>
    </p:spTree>
  </p:cSld>
  <p:clrMapOvr>
    <a:masterClrMapping/>
  </p:clrMapOvr>
  <p:transition spd="med">
    <p:cover dir="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7. Мой край.</a:t>
            </a:r>
            <a:endParaRPr lang="ru-RU" dirty="0"/>
          </a:p>
        </p:txBody>
      </p:sp>
      <p:sp>
        <p:nvSpPr>
          <p:cNvPr id="3" name="Содержимое 2"/>
          <p:cNvSpPr>
            <a:spLocks noGrp="1"/>
          </p:cNvSpPr>
          <p:nvPr>
            <p:ph idx="1"/>
          </p:nvPr>
        </p:nvSpPr>
        <p:spPr/>
        <p:txBody>
          <a:bodyPr>
            <a:normAutofit lnSpcReduction="10000"/>
          </a:bodyPr>
          <a:lstStyle/>
          <a:p>
            <a:pPr marL="0" algn="just">
              <a:buNone/>
            </a:pP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Я живу в Краснодарском крае – красивейшем и богатейшем месте нашей страны. Плодородие земель и благотворный климат побережья Черного моря давно прославили наш край. Однако добыча и переработка полезных ископаемых у нас также развита. </a:t>
            </a:r>
          </a:p>
          <a:p>
            <a:pPr marL="0" algn="just">
              <a:buNone/>
            </a:pPr>
            <a:r>
              <a:rPr lang="ru-RU" sz="2000" dirty="0" smtClean="0">
                <a:latin typeface="Times New Roman" pitchFamily="18" charset="0"/>
                <a:cs typeface="Times New Roman" pitchFamily="18" charset="0"/>
              </a:rPr>
              <a:t>       Газовые месторождения начали интенсивно осваивать с 20-х годов прошлого столетия. Около половины добываемого газа используют в качестве топлива для электростанций. Кроме того, местный газ применяют в коммунально-бытовом хозяйстве и как сырье в химической промышленности. Кубанский газ направляют и в другие регионы России.                     К предприятиям газовой промышленности в крае относятся ООО «Газпром добыча Краснодар»   и Афипский газоперерабатывающий завод. Последний известен уникальной установкой по комплексной переработке газа. Современные очистные сооружения завода имеют механическую и биологическую схему очистки сточных вод, которые направляются на рисовые поля.  </a:t>
            </a:r>
            <a:endParaRPr lang="ru-RU" sz="2000" dirty="0">
              <a:latin typeface="Times New Roman" pitchFamily="18" charset="0"/>
              <a:cs typeface="Times New Roman" pitchFamily="18" charset="0"/>
            </a:endParaRPr>
          </a:p>
        </p:txBody>
      </p:sp>
    </p:spTree>
  </p:cSld>
  <p:clrMapOvr>
    <a:masterClrMapping/>
  </p:clrMapOvr>
  <p:transition spd="med">
    <p:cover dir="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p:cNvSpPr>
            <a:spLocks noGrp="1"/>
          </p:cNvSpPr>
          <p:nvPr>
            <p:ph type="title"/>
          </p:nvPr>
        </p:nvSpPr>
        <p:spPr>
          <a:xfrm>
            <a:off x="457200" y="4929198"/>
            <a:ext cx="8229600" cy="714380"/>
          </a:xfrm>
        </p:spPr>
        <p:txBody>
          <a:bodyPr>
            <a:normAutofit/>
          </a:bodyPr>
          <a:lstStyle/>
          <a:p>
            <a:r>
              <a:rPr lang="ru-RU" sz="2000" dirty="0" smtClean="0">
                <a:solidFill>
                  <a:schemeClr val="tx1"/>
                </a:solidFill>
                <a:latin typeface="Times New Roman" pitchFamily="18" charset="0"/>
                <a:cs typeface="Times New Roman" pitchFamily="18" charset="0"/>
              </a:rPr>
              <a:t>Регион деятельности ООО «Газпром добыча Краснодар»</a:t>
            </a:r>
            <a:endParaRPr lang="ru-RU" sz="2000" dirty="0">
              <a:solidFill>
                <a:schemeClr val="tx1"/>
              </a:solidFill>
              <a:latin typeface="Times New Roman" pitchFamily="18" charset="0"/>
              <a:cs typeface="Times New Roman" pitchFamily="18" charset="0"/>
            </a:endParaRPr>
          </a:p>
        </p:txBody>
      </p:sp>
      <p:pic>
        <p:nvPicPr>
          <p:cNvPr id="11" name="Рисунок 10" descr="регион деятельности ооо газпром добыча краснодар.JPG"/>
          <p:cNvPicPr>
            <a:picLocks noChangeAspect="1"/>
          </p:cNvPicPr>
          <p:nvPr/>
        </p:nvPicPr>
        <p:blipFill>
          <a:blip r:embed="rId2" cstate="print"/>
          <a:stretch>
            <a:fillRect/>
          </a:stretch>
        </p:blipFill>
        <p:spPr>
          <a:xfrm>
            <a:off x="2190750" y="500043"/>
            <a:ext cx="4762500" cy="4429155"/>
          </a:xfrm>
          <a:prstGeom prst="rect">
            <a:avLst/>
          </a:prstGeom>
        </p:spPr>
      </p:pic>
    </p:spTree>
  </p:cSld>
  <p:clrMapOvr>
    <a:masterClrMapping/>
  </p:clrMapOvr>
  <p:transition spd="med">
    <p:cover dir="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45719"/>
          </a:xfrm>
        </p:spPr>
        <p:txBody>
          <a:bodyPr>
            <a:normAutofit fontScale="90000"/>
          </a:bodyPr>
          <a:lstStyle/>
          <a:p>
            <a:endParaRPr lang="ru-RU" dirty="0"/>
          </a:p>
        </p:txBody>
      </p:sp>
      <p:sp>
        <p:nvSpPr>
          <p:cNvPr id="4" name="Содержимое 3"/>
          <p:cNvSpPr>
            <a:spLocks noGrp="1"/>
          </p:cNvSpPr>
          <p:nvPr>
            <p:ph idx="1"/>
          </p:nvPr>
        </p:nvSpPr>
        <p:spPr>
          <a:xfrm>
            <a:off x="457200" y="642918"/>
            <a:ext cx="8229600" cy="5666442"/>
          </a:xfrm>
        </p:spPr>
        <p:txBody>
          <a:bodyPr>
            <a:normAutofit/>
          </a:bodyPr>
          <a:lstStyle/>
          <a:p>
            <a:pPr marL="0">
              <a:buNone/>
            </a:pPr>
            <a:r>
              <a:rPr lang="ru-RU" sz="2000" dirty="0" smtClean="0"/>
              <a:t>          На территории края проложен газопровод «Голубой поток» (Россия-Турция». Он является уникальным газотранспортным сооружением, не имеющим аналогов в мире. Его общая протяженность составляет 1213 км.</a:t>
            </a:r>
          </a:p>
          <a:p>
            <a:pPr marL="0" algn="ctr">
              <a:buNone/>
            </a:pPr>
            <a:endParaRPr lang="ru-RU" sz="2000" dirty="0" smtClean="0"/>
          </a:p>
          <a:p>
            <a:pPr marL="0" algn="ctr">
              <a:buNone/>
            </a:pPr>
            <a:endParaRPr lang="ru-RU" sz="2000" dirty="0" smtClean="0"/>
          </a:p>
          <a:p>
            <a:pPr marL="0" algn="ctr">
              <a:buNone/>
            </a:pPr>
            <a:endParaRPr lang="ru-RU" sz="2000" dirty="0" smtClean="0"/>
          </a:p>
          <a:p>
            <a:pPr marL="0" algn="ctr">
              <a:buNone/>
            </a:pPr>
            <a:endParaRPr lang="ru-RU" sz="2000" dirty="0" smtClean="0"/>
          </a:p>
          <a:p>
            <a:pPr marL="0" algn="ctr">
              <a:buNone/>
            </a:pPr>
            <a:endParaRPr lang="ru-RU" sz="2000" dirty="0" smtClean="0"/>
          </a:p>
          <a:p>
            <a:pPr marL="0" algn="just">
              <a:buNone/>
            </a:pPr>
            <a:r>
              <a:rPr lang="ru-RU" sz="2000" dirty="0" smtClean="0"/>
              <a:t>Глубина залегания трубы на морской части достигает 2150м.</a:t>
            </a:r>
          </a:p>
          <a:p>
            <a:pPr marL="0" algn="ctr">
              <a:buNone/>
            </a:pPr>
            <a:endParaRPr lang="ru-RU" sz="2000" dirty="0"/>
          </a:p>
        </p:txBody>
      </p:sp>
      <p:pic>
        <p:nvPicPr>
          <p:cNvPr id="5" name="Рисунок 4" descr="газ8886.JPG"/>
          <p:cNvPicPr>
            <a:picLocks noChangeAspect="1"/>
          </p:cNvPicPr>
          <p:nvPr/>
        </p:nvPicPr>
        <p:blipFill>
          <a:blip r:embed="rId2" cstate="print"/>
          <a:stretch>
            <a:fillRect/>
          </a:stretch>
        </p:blipFill>
        <p:spPr>
          <a:xfrm>
            <a:off x="1142976" y="2143116"/>
            <a:ext cx="5943600" cy="1587500"/>
          </a:xfrm>
          <a:prstGeom prst="rect">
            <a:avLst/>
          </a:prstGeom>
        </p:spPr>
      </p:pic>
      <p:pic>
        <p:nvPicPr>
          <p:cNvPr id="6" name="Рисунок 5" descr="газ8887.JPG"/>
          <p:cNvPicPr>
            <a:picLocks noChangeAspect="1"/>
          </p:cNvPicPr>
          <p:nvPr/>
        </p:nvPicPr>
        <p:blipFill>
          <a:blip r:embed="rId3" cstate="print"/>
          <a:stretch>
            <a:fillRect/>
          </a:stretch>
        </p:blipFill>
        <p:spPr>
          <a:xfrm>
            <a:off x="1571604" y="4500570"/>
            <a:ext cx="5181600" cy="1866900"/>
          </a:xfrm>
          <a:prstGeom prst="rect">
            <a:avLst/>
          </a:prstGeom>
        </p:spPr>
      </p:pic>
    </p:spTree>
  </p:cSld>
  <p:clrMapOvr>
    <a:masterClrMapping/>
  </p:clrMapOvr>
  <p:transition spd="med">
    <p:cover dir="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5719"/>
          </a:xfrm>
        </p:spPr>
        <p:txBody>
          <a:bodyPr>
            <a:normAutofit fontScale="90000"/>
          </a:bodyPr>
          <a:lstStyle/>
          <a:p>
            <a:endParaRPr lang="ru-RU" dirty="0"/>
          </a:p>
        </p:txBody>
      </p:sp>
      <p:sp>
        <p:nvSpPr>
          <p:cNvPr id="3" name="Содержимое 2"/>
          <p:cNvSpPr>
            <a:spLocks noGrp="1"/>
          </p:cNvSpPr>
          <p:nvPr>
            <p:ph idx="1"/>
          </p:nvPr>
        </p:nvSpPr>
        <p:spPr>
          <a:xfrm>
            <a:off x="457200" y="500042"/>
            <a:ext cx="8229600" cy="5809318"/>
          </a:xfrm>
        </p:spPr>
        <p:txBody>
          <a:bodyPr>
            <a:normAutofit/>
          </a:bodyPr>
          <a:lstStyle/>
          <a:p>
            <a:pPr marL="0">
              <a:buNone/>
            </a:pPr>
            <a:r>
              <a:rPr lang="ru-RU" sz="2000" dirty="0" smtClean="0"/>
              <a:t>         Разворачивается строительство газопровода «Южный поток» на 2010-2014 годы. Морской участок газопровода пройдет по дну Черного моря от компрессорной станции «Русская» на российском побережье до побережья Болгарии.</a:t>
            </a:r>
          </a:p>
          <a:p>
            <a:pPr marL="0">
              <a:buNone/>
            </a:pPr>
            <a:endParaRPr lang="ru-RU" sz="2000" dirty="0" smtClean="0"/>
          </a:p>
          <a:p>
            <a:pPr marL="0">
              <a:buNone/>
            </a:pPr>
            <a:endParaRPr lang="ru-RU" sz="2000" dirty="0" smtClean="0"/>
          </a:p>
          <a:p>
            <a:pPr marL="0">
              <a:buNone/>
            </a:pPr>
            <a:endParaRPr lang="ru-RU" sz="2000" dirty="0" smtClean="0"/>
          </a:p>
          <a:p>
            <a:pPr marL="0">
              <a:buNone/>
            </a:pPr>
            <a:endParaRPr lang="ru-RU" sz="2000" dirty="0" smtClean="0"/>
          </a:p>
          <a:p>
            <a:pPr marL="0">
              <a:buNone/>
            </a:pPr>
            <a:endParaRPr lang="ru-RU" sz="2000" dirty="0" smtClean="0"/>
          </a:p>
          <a:p>
            <a:pPr marL="0">
              <a:buNone/>
            </a:pPr>
            <a:endParaRPr lang="ru-RU" sz="2000" dirty="0" smtClean="0"/>
          </a:p>
          <a:p>
            <a:pPr marL="0">
              <a:buNone/>
            </a:pPr>
            <a:endParaRPr lang="ru-RU" sz="2000" dirty="0" smtClean="0"/>
          </a:p>
          <a:p>
            <a:pPr marL="0">
              <a:buNone/>
            </a:pPr>
            <a:endParaRPr lang="ru-RU" sz="2000" dirty="0" smtClean="0"/>
          </a:p>
          <a:p>
            <a:pPr marL="0">
              <a:buNone/>
            </a:pPr>
            <a:endParaRPr lang="ru-RU" sz="2000" dirty="0" smtClean="0"/>
          </a:p>
          <a:p>
            <a:pPr marL="0" algn="ctr">
              <a:buNone/>
            </a:pPr>
            <a:r>
              <a:rPr lang="ru-RU" sz="2000" dirty="0" smtClean="0"/>
              <a:t>                Газопровод «Голубой поток» и схема проекта газопровода «Южный поток»</a:t>
            </a:r>
          </a:p>
          <a:p>
            <a:pPr marL="0" algn="ctr">
              <a:buNone/>
            </a:pPr>
            <a:endParaRPr lang="ru-RU" sz="2000" dirty="0"/>
          </a:p>
        </p:txBody>
      </p:sp>
      <p:pic>
        <p:nvPicPr>
          <p:cNvPr id="4" name="Рисунок 3" descr="газ8888.JPG"/>
          <p:cNvPicPr>
            <a:picLocks noChangeAspect="1"/>
          </p:cNvPicPr>
          <p:nvPr/>
        </p:nvPicPr>
        <p:blipFill>
          <a:blip r:embed="rId2" cstate="print"/>
          <a:stretch>
            <a:fillRect/>
          </a:stretch>
        </p:blipFill>
        <p:spPr>
          <a:xfrm>
            <a:off x="2357422" y="1928802"/>
            <a:ext cx="4762500" cy="2952750"/>
          </a:xfrm>
          <a:prstGeom prst="rect">
            <a:avLst/>
          </a:prstGeom>
        </p:spPr>
      </p:pic>
    </p:spTree>
  </p:cSld>
  <p:clrMapOvr>
    <a:masterClrMapping/>
  </p:clrMapOvr>
  <p:transition spd="med">
    <p:cover dir="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2528"/>
          </a:xfrm>
        </p:spPr>
        <p:txBody>
          <a:bodyPr>
            <a:normAutofit fontScale="90000"/>
          </a:bodyPr>
          <a:lstStyle/>
          <a:p>
            <a:endParaRPr lang="ru-RU" dirty="0"/>
          </a:p>
        </p:txBody>
      </p:sp>
      <p:sp>
        <p:nvSpPr>
          <p:cNvPr id="3" name="Содержимое 2"/>
          <p:cNvSpPr>
            <a:spLocks noGrp="1"/>
          </p:cNvSpPr>
          <p:nvPr>
            <p:ph idx="1"/>
          </p:nvPr>
        </p:nvSpPr>
        <p:spPr>
          <a:xfrm>
            <a:off x="457200" y="500042"/>
            <a:ext cx="8229600" cy="5809318"/>
          </a:xfrm>
        </p:spPr>
        <p:txBody>
          <a:bodyPr>
            <a:normAutofit/>
          </a:bodyPr>
          <a:lstStyle/>
          <a:p>
            <a:pPr marL="0">
              <a:buNone/>
            </a:pPr>
            <a:r>
              <a:rPr lang="ru-RU" sz="2000" dirty="0" smtClean="0"/>
              <a:t>        Эти уникальные проекты – результат совместной работы многих ученых, исследователей и разработчиков. С российской стороны они объединены в одну из крупнейших энергетических компаний в мире – «Газпром». Когда я вырасту, я хотел бы учиться и работать в такой компании.</a:t>
            </a:r>
            <a:endParaRPr lang="ru-RU" sz="2000" dirty="0"/>
          </a:p>
        </p:txBody>
      </p:sp>
    </p:spTree>
  </p:cSld>
  <p:clrMapOvr>
    <a:masterClrMapping/>
  </p:clrMapOvr>
  <p:transition spd="med">
    <p:cover dir="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Источники </a:t>
            </a:r>
            <a:r>
              <a:rPr lang="ru-RU" dirty="0" err="1" smtClean="0"/>
              <a:t>испольованных</a:t>
            </a:r>
            <a:r>
              <a:rPr lang="ru-RU" dirty="0" smtClean="0"/>
              <a:t> материалов</a:t>
            </a:r>
            <a:endParaRPr lang="ru-RU" dirty="0"/>
          </a:p>
        </p:txBody>
      </p:sp>
      <p:sp>
        <p:nvSpPr>
          <p:cNvPr id="3" name="Содержимое 2"/>
          <p:cNvSpPr>
            <a:spLocks noGrp="1"/>
          </p:cNvSpPr>
          <p:nvPr>
            <p:ph idx="1"/>
          </p:nvPr>
        </p:nvSpPr>
        <p:spPr>
          <a:xfrm>
            <a:off x="785786" y="1714488"/>
            <a:ext cx="8043890" cy="4709160"/>
          </a:xfrm>
        </p:spPr>
        <p:txBody>
          <a:bodyPr>
            <a:normAutofit/>
          </a:bodyPr>
          <a:lstStyle/>
          <a:p>
            <a:pPr marL="0">
              <a:buNone/>
            </a:pPr>
            <a:r>
              <a:rPr lang="ru-RU" sz="2000" dirty="0" smtClean="0">
                <a:solidFill>
                  <a:srgbClr val="002060"/>
                </a:solidFill>
                <a:latin typeface="Times New Roman" pitchFamily="18" charset="0"/>
                <a:ea typeface="Arial Unicode MS" pitchFamily="34" charset="-128"/>
                <a:cs typeface="Times New Roman" pitchFamily="18" charset="0"/>
              </a:rPr>
              <a:t>1. </a:t>
            </a:r>
            <a:r>
              <a:rPr lang="en-US" sz="2000" dirty="0" smtClean="0">
                <a:solidFill>
                  <a:srgbClr val="002060"/>
                </a:solidFill>
                <a:latin typeface="Times New Roman" pitchFamily="18" charset="0"/>
                <a:ea typeface="Arial Unicode MS" pitchFamily="34" charset="-128"/>
                <a:cs typeface="Times New Roman" pitchFamily="18" charset="0"/>
              </a:rPr>
              <a:t>http://www.gazprom.ru</a:t>
            </a:r>
            <a:endParaRPr lang="ru-RU" sz="2000" dirty="0" smtClean="0">
              <a:solidFill>
                <a:srgbClr val="002060"/>
              </a:solidFill>
              <a:latin typeface="Times New Roman" pitchFamily="18" charset="0"/>
              <a:ea typeface="Arial Unicode MS" pitchFamily="34" charset="-128"/>
              <a:cs typeface="Times New Roman" pitchFamily="18" charset="0"/>
            </a:endParaRPr>
          </a:p>
          <a:p>
            <a:pPr marL="0">
              <a:buNone/>
            </a:pPr>
            <a:r>
              <a:rPr lang="ru-RU" sz="2000" dirty="0" smtClean="0">
                <a:solidFill>
                  <a:srgbClr val="002060"/>
                </a:solidFill>
                <a:latin typeface="Times New Roman" pitchFamily="18" charset="0"/>
                <a:ea typeface="Arial Unicode MS" pitchFamily="34" charset="-128"/>
                <a:cs typeface="Times New Roman" pitchFamily="18" charset="0"/>
              </a:rPr>
              <a:t>2. </a:t>
            </a:r>
            <a:r>
              <a:rPr lang="en-US" sz="2000" dirty="0" smtClean="0">
                <a:solidFill>
                  <a:srgbClr val="002060"/>
                </a:solidFill>
                <a:latin typeface="Times New Roman" pitchFamily="18" charset="0"/>
                <a:ea typeface="Arial Unicode MS" pitchFamily="34" charset="-128"/>
                <a:cs typeface="Times New Roman" pitchFamily="18" charset="0"/>
              </a:rPr>
              <a:t>http:kubanovedenie.ru/</a:t>
            </a:r>
            <a:r>
              <a:rPr lang="en-US" sz="2000" dirty="0" err="1" smtClean="0">
                <a:solidFill>
                  <a:srgbClr val="002060"/>
                </a:solidFill>
                <a:latin typeface="Times New Roman" pitchFamily="18" charset="0"/>
                <a:ea typeface="Arial Unicode MS" pitchFamily="34" charset="-128"/>
                <a:cs typeface="Times New Roman" pitchFamily="18" charset="0"/>
              </a:rPr>
              <a:t>gazovye-mestorozhdenia</a:t>
            </a:r>
            <a:endParaRPr lang="en-US" sz="2000" dirty="0" smtClean="0">
              <a:solidFill>
                <a:srgbClr val="002060"/>
              </a:solidFill>
              <a:latin typeface="Times New Roman" pitchFamily="18" charset="0"/>
              <a:ea typeface="Arial Unicode MS" pitchFamily="34" charset="-128"/>
              <a:cs typeface="Times New Roman" pitchFamily="18" charset="0"/>
            </a:endParaRPr>
          </a:p>
          <a:p>
            <a:pPr marL="0">
              <a:buNone/>
            </a:pPr>
            <a:r>
              <a:rPr lang="en-US" sz="2000" dirty="0" smtClean="0">
                <a:solidFill>
                  <a:srgbClr val="002060"/>
                </a:solidFill>
                <a:latin typeface="Times New Roman" pitchFamily="18" charset="0"/>
                <a:ea typeface="Arial Unicode MS" pitchFamily="34" charset="-128"/>
                <a:cs typeface="Times New Roman" pitchFamily="18" charset="0"/>
              </a:rPr>
              <a:t>3. http://ru.wikipedia.ord</a:t>
            </a:r>
          </a:p>
          <a:p>
            <a:pPr marL="0">
              <a:buNone/>
            </a:pPr>
            <a:r>
              <a:rPr lang="en-US" sz="2000" dirty="0" smtClean="0">
                <a:solidFill>
                  <a:srgbClr val="002060"/>
                </a:solidFill>
                <a:latin typeface="Times New Roman" pitchFamily="18" charset="0"/>
                <a:ea typeface="Arial Unicode MS" pitchFamily="34" charset="-128"/>
                <a:cs typeface="Times New Roman" pitchFamily="18" charset="0"/>
              </a:rPr>
              <a:t>4. http://www.mineral.ru</a:t>
            </a:r>
          </a:p>
          <a:p>
            <a:pPr marL="0">
              <a:buNone/>
            </a:pPr>
            <a:r>
              <a:rPr lang="en-US" sz="2000" dirty="0" smtClean="0">
                <a:solidFill>
                  <a:srgbClr val="002060"/>
                </a:solidFill>
                <a:latin typeface="Times New Roman" pitchFamily="18" charset="0"/>
                <a:ea typeface="Arial Unicode MS" pitchFamily="34" charset="-128"/>
                <a:cs typeface="Times New Roman" pitchFamily="18" charset="0"/>
              </a:rPr>
              <a:t>5. http://foto.mail.ru</a:t>
            </a:r>
          </a:p>
          <a:p>
            <a:pPr marL="0">
              <a:buNone/>
            </a:pPr>
            <a:r>
              <a:rPr lang="en-US" sz="2000" dirty="0" smtClean="0">
                <a:solidFill>
                  <a:srgbClr val="002060"/>
                </a:solidFill>
                <a:latin typeface="Times New Roman" pitchFamily="18" charset="0"/>
                <a:ea typeface="Arial Unicode MS" pitchFamily="34" charset="-128"/>
                <a:cs typeface="Times New Roman" pitchFamily="18" charset="0"/>
              </a:rPr>
              <a:t>6. http://www.gazkuban.ru</a:t>
            </a:r>
          </a:p>
          <a:p>
            <a:pPr marL="0">
              <a:buNone/>
            </a:pPr>
            <a:r>
              <a:rPr lang="en-US" sz="2000" dirty="0" smtClean="0">
                <a:solidFill>
                  <a:srgbClr val="002060"/>
                </a:solidFill>
                <a:latin typeface="Times New Roman" pitchFamily="18" charset="0"/>
                <a:ea typeface="Arial Unicode MS" pitchFamily="34" charset="-128"/>
                <a:cs typeface="Times New Roman" pitchFamily="18" charset="0"/>
              </a:rPr>
              <a:t>7. http://www.gazzi.ru</a:t>
            </a:r>
            <a:endParaRPr lang="en-US" sz="2000" b="1" dirty="0" smtClean="0">
              <a:solidFill>
                <a:srgbClr val="002060"/>
              </a:solidFill>
              <a:latin typeface="Times New Roman" pitchFamily="18" charset="0"/>
              <a:ea typeface="Arial Unicode MS" pitchFamily="34" charset="-128"/>
              <a:cs typeface="Times New Roman" pitchFamily="18" charset="0"/>
            </a:endParaRPr>
          </a:p>
          <a:p>
            <a:pPr marL="0">
              <a:buNone/>
            </a:pPr>
            <a:endParaRPr lang="en-US" sz="2000" dirty="0" smtClean="0">
              <a:solidFill>
                <a:srgbClr val="002060"/>
              </a:solidFill>
            </a:endParaRPr>
          </a:p>
          <a:p>
            <a:pPr marL="0">
              <a:buNone/>
            </a:pPr>
            <a:endParaRPr lang="en-US" sz="2000" dirty="0" smtClean="0">
              <a:solidFill>
                <a:srgbClr val="002060"/>
              </a:solidFill>
            </a:endParaRPr>
          </a:p>
          <a:p>
            <a:pPr marL="0">
              <a:buNone/>
            </a:pPr>
            <a:endParaRPr lang="en-US" sz="2000" dirty="0" smtClean="0"/>
          </a:p>
          <a:p>
            <a:pPr marL="0">
              <a:buNone/>
            </a:pPr>
            <a:endParaRPr lang="ru-RU" sz="2000" dirty="0"/>
          </a:p>
        </p:txBody>
      </p:sp>
    </p:spTree>
  </p:cSld>
  <p:clrMapOvr>
    <a:masterClrMapping/>
  </p:clrMapOvr>
  <p:transition spd="med">
    <p:cover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1.Что такое природный газ и его происхождение.</a:t>
            </a:r>
            <a:endParaRPr lang="ru-RU" dirty="0"/>
          </a:p>
        </p:txBody>
      </p:sp>
      <p:pic>
        <p:nvPicPr>
          <p:cNvPr id="5" name="Содержимое 4" descr="газ105.jpg"/>
          <p:cNvPicPr>
            <a:picLocks noGrp="1" noChangeAspect="1"/>
          </p:cNvPicPr>
          <p:nvPr>
            <p:ph sz="half" idx="1"/>
          </p:nvPr>
        </p:nvPicPr>
        <p:blipFill>
          <a:blip r:embed="rId2" cstate="print"/>
          <a:stretch>
            <a:fillRect/>
          </a:stretch>
        </p:blipFill>
        <p:spPr>
          <a:xfrm>
            <a:off x="1381125" y="2329656"/>
            <a:ext cx="2190750" cy="3067050"/>
          </a:xfrm>
        </p:spPr>
      </p:pic>
      <p:sp>
        <p:nvSpPr>
          <p:cNvPr id="6" name="Содержимое 5"/>
          <p:cNvSpPr>
            <a:spLocks noGrp="1"/>
          </p:cNvSpPr>
          <p:nvPr>
            <p:ph sz="half" idx="2"/>
          </p:nvPr>
        </p:nvSpPr>
        <p:spPr>
          <a:xfrm>
            <a:off x="4648200" y="2214554"/>
            <a:ext cx="4038600" cy="4643446"/>
          </a:xfrm>
        </p:spPr>
        <p:txBody>
          <a:bodyPr>
            <a:normAutofit/>
          </a:bodyPr>
          <a:lstStyle/>
          <a:p>
            <a:pPr marL="0" algn="just">
              <a:buNone/>
            </a:pPr>
            <a:r>
              <a:rPr lang="ru-RU" sz="1800" dirty="0" smtClean="0"/>
              <a:t>               Природный газ - это смесь газов , сформировавшихся миллионы лет назад в недрах земной коры в результате преобразования органических веществ в осадочных породах. Основную часть природного газа   составляет метан (третий по распространенности газ во Вселенной). Кроме того,  он может содержать водород, серу, пары воды и другие примеси.  Природный газ не имеет ни цвета, ни вкуса, ни запаха.</a:t>
            </a:r>
          </a:p>
        </p:txBody>
      </p:sp>
    </p:spTree>
  </p:cSld>
  <p:clrMapOvr>
    <a:masterClrMapping/>
  </p:clrMapOvr>
  <p:transition spd="med">
    <p:cover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4294967295"/>
          </p:nvPr>
        </p:nvSpPr>
        <p:spPr>
          <a:xfrm>
            <a:off x="4429124" y="785794"/>
            <a:ext cx="4071966" cy="6286519"/>
          </a:xfrm>
        </p:spPr>
        <p:txBody>
          <a:bodyPr>
            <a:normAutofit fontScale="25000" lnSpcReduction="20000"/>
          </a:bodyPr>
          <a:lstStyle/>
          <a:p>
            <a:pPr marL="0">
              <a:buNone/>
            </a:pPr>
            <a:r>
              <a:rPr lang="ru-RU" sz="7200" dirty="0" smtClean="0"/>
              <a:t>                Процессы преобразования начались примерно 300-400 миллионов лет назад. Тогда наша планета выглядела совсем иначе : вся  ее поверхность была покрыта мировым океаном , в котором обитали первые примитивные живые организмы – рачки , моллюски , планктон. Умирая , они опускались на дно океана и с течением времени их останки покрывались песком и спрессовывались в слои породы. Огромное давление воды и близость раскаленного земного ядра создали особые условия для химических процессов, в результате которых из этих органических останков животных и растений в толще земли образовались различные полезные ископаемые – каменный уголь, нефть и природный газ. Эту теорию происхождения создал русский ученый – Дмитрий Иванович Менделеев.</a:t>
            </a:r>
          </a:p>
          <a:p>
            <a:pPr marL="0"/>
            <a:endParaRPr lang="ru-RU" dirty="0"/>
          </a:p>
        </p:txBody>
      </p:sp>
      <p:pic>
        <p:nvPicPr>
          <p:cNvPr id="5" name="Содержимое 4" descr="газ59.jpg"/>
          <p:cNvPicPr>
            <a:picLocks noGrp="1" noChangeAspect="1"/>
          </p:cNvPicPr>
          <p:nvPr>
            <p:ph sz="half" idx="4294967295"/>
          </p:nvPr>
        </p:nvPicPr>
        <p:blipFill>
          <a:blip r:embed="rId2" cstate="print"/>
          <a:stretch>
            <a:fillRect/>
          </a:stretch>
        </p:blipFill>
        <p:spPr>
          <a:xfrm>
            <a:off x="857224" y="1500174"/>
            <a:ext cx="3162300" cy="2828925"/>
          </a:xfrm>
        </p:spPr>
      </p:pic>
    </p:spTree>
  </p:cSld>
  <p:clrMapOvr>
    <a:masterClrMapping/>
  </p:clrMapOvr>
  <p:transition spd="med">
    <p:cover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2. Добыча природного газа, транспортировка и переработка.</a:t>
            </a:r>
            <a:endParaRPr lang="ru-RU" dirty="0"/>
          </a:p>
        </p:txBody>
      </p:sp>
      <p:pic>
        <p:nvPicPr>
          <p:cNvPr id="8" name="Содержимое 7" descr="газ53.jpg"/>
          <p:cNvPicPr>
            <a:picLocks noGrp="1" noChangeAspect="1"/>
          </p:cNvPicPr>
          <p:nvPr>
            <p:ph sz="half" idx="1"/>
          </p:nvPr>
        </p:nvPicPr>
        <p:blipFill>
          <a:blip r:embed="rId2" cstate="print"/>
          <a:stretch>
            <a:fillRect/>
          </a:stretch>
        </p:blipFill>
        <p:spPr>
          <a:xfrm>
            <a:off x="785786" y="4071942"/>
            <a:ext cx="2857500" cy="1952625"/>
          </a:xfrm>
          <a:prstGeom prst="rect">
            <a:avLst/>
          </a:prstGeom>
          <a:ln>
            <a:noFill/>
          </a:ln>
          <a:effectLst>
            <a:outerShdw blurRad="292100" dist="139700" dir="2700000" algn="tl" rotWithShape="0">
              <a:srgbClr val="333333">
                <a:alpha val="65000"/>
              </a:srgbClr>
            </a:outerShdw>
          </a:effectLst>
        </p:spPr>
      </p:pic>
      <p:sp>
        <p:nvSpPr>
          <p:cNvPr id="15" name="Содержимое 14"/>
          <p:cNvSpPr>
            <a:spLocks noGrp="1"/>
          </p:cNvSpPr>
          <p:nvPr>
            <p:ph sz="half" idx="2"/>
          </p:nvPr>
        </p:nvSpPr>
        <p:spPr/>
        <p:txBody>
          <a:bodyPr>
            <a:normAutofit fontScale="92500" lnSpcReduction="10000"/>
          </a:bodyPr>
          <a:lstStyle/>
          <a:p>
            <a:pPr marL="0" algn="just">
              <a:buNone/>
            </a:pPr>
            <a:r>
              <a:rPr lang="ru-RU" sz="2000" dirty="0" smtClean="0"/>
              <a:t>       Найти газ очень нелегко, ведь он находится под землей и его совсем не видно. На помощь исследователям и геологам приходят  специальные приборы, которые «нюхают» воздух и верхние слои земли, чтобы почувствовать следы природного газа. Кроме того, природный газ часто обнаруживается во время добычи нефти. Чтобы добывать газ, нужно точно знать, в каком месте бурить скважину. Тогда на помощь приходит сейсморазведка. Ученые посылают звуковые волны на огромную глубину в толщу земли и смотрят, как те возвращаются обратно.   </a:t>
            </a:r>
            <a:endParaRPr lang="ru-RU" sz="2000" dirty="0"/>
          </a:p>
        </p:txBody>
      </p:sp>
      <p:pic>
        <p:nvPicPr>
          <p:cNvPr id="13" name="Рисунок 12" descr="газ83.jpg"/>
          <p:cNvPicPr>
            <a:picLocks noChangeAspect="1"/>
          </p:cNvPicPr>
          <p:nvPr/>
        </p:nvPicPr>
        <p:blipFill>
          <a:blip r:embed="rId3" cstate="print"/>
          <a:stretch>
            <a:fillRect/>
          </a:stretch>
        </p:blipFill>
        <p:spPr>
          <a:xfrm>
            <a:off x="714348" y="1785926"/>
            <a:ext cx="3048000" cy="2047875"/>
          </a:xfrm>
          <a:prstGeom prst="rect">
            <a:avLst/>
          </a:prstGeom>
        </p:spPr>
      </p:pic>
    </p:spTree>
  </p:cSld>
  <p:clrMapOvr>
    <a:masterClrMapping/>
  </p:clrMapOvr>
  <p:transition spd="med">
    <p:cover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a:normAutofit/>
          </a:bodyPr>
          <a:lstStyle/>
          <a:p>
            <a:r>
              <a:rPr lang="ru-RU" dirty="0" smtClean="0"/>
              <a:t>    </a:t>
            </a:r>
            <a:endParaRPr lang="ru-RU" dirty="0"/>
          </a:p>
        </p:txBody>
      </p:sp>
      <p:sp>
        <p:nvSpPr>
          <p:cNvPr id="14" name="Содержимое 13"/>
          <p:cNvSpPr>
            <a:spLocks noGrp="1"/>
          </p:cNvSpPr>
          <p:nvPr>
            <p:ph sz="half" idx="1"/>
          </p:nvPr>
        </p:nvSpPr>
        <p:spPr/>
        <p:txBody>
          <a:bodyPr>
            <a:normAutofit fontScale="92500" lnSpcReduction="10000"/>
          </a:bodyPr>
          <a:lstStyle/>
          <a:p>
            <a:pPr marL="0" algn="just">
              <a:buNone/>
            </a:pPr>
            <a:r>
              <a:rPr lang="ru-RU" dirty="0" smtClean="0"/>
              <a:t>    </a:t>
            </a:r>
            <a:endParaRPr lang="ru-RU" dirty="0"/>
          </a:p>
        </p:txBody>
      </p:sp>
      <p:sp>
        <p:nvSpPr>
          <p:cNvPr id="15" name="Содержимое 14"/>
          <p:cNvSpPr>
            <a:spLocks noGrp="1"/>
          </p:cNvSpPr>
          <p:nvPr>
            <p:ph sz="half" idx="2"/>
          </p:nvPr>
        </p:nvSpPr>
        <p:spPr>
          <a:xfrm>
            <a:off x="500034" y="142852"/>
            <a:ext cx="8186766" cy="7072362"/>
          </a:xfrm>
        </p:spPr>
        <p:txBody>
          <a:bodyPr>
            <a:normAutofit fontScale="92500" lnSpcReduction="10000"/>
          </a:bodyPr>
          <a:lstStyle/>
          <a:p>
            <a:pPr marL="0">
              <a:buNone/>
            </a:pPr>
            <a:r>
              <a:rPr lang="ru-RU" dirty="0" smtClean="0"/>
              <a:t>      </a:t>
            </a:r>
            <a:r>
              <a:rPr lang="ru-RU" sz="2200" dirty="0" smtClean="0"/>
              <a:t>По «голосу» геологи могут понять на какой глубине нужно бурить поисковую скважину- на пробу. Если ученые нашли месторождение, его начинают разрабатывать- бурят промысловые скважины для регулярной добычи. Скважина представляет собой длинный узкий ход, ведущий вглубь земли. Под землей газ находится под давлением, поэтому он сам поднимается вверх по скважине. Чтобы пробурить скважину, используют буровую установку- огромное сверло, которое постепенно, метр за метром, все глубже погружается в землю- это и есть бур, с его помощью «просверливается» скважина.</a:t>
            </a:r>
          </a:p>
          <a:p>
            <a:pPr marL="0">
              <a:buNone/>
            </a:pPr>
            <a:r>
              <a:rPr lang="ru-RU" sz="2200" dirty="0" smtClean="0"/>
              <a:t>         Иногда месторождения газа находятся не на суше, а на дне моря или океана, тогда для добычи газа используют морские буровые платформы. Это настоящий плавучий завод. Платформа приплывает к месторождению, там упирается в дно специальными опорами, бурит в нем скважину и затем добывает из нее газ.</a:t>
            </a:r>
          </a:p>
          <a:p>
            <a:pPr marL="0">
              <a:buNone/>
            </a:pPr>
            <a:r>
              <a:rPr lang="ru-RU" sz="2200" i="1" dirty="0" smtClean="0"/>
              <a:t>       *  Природный газ начали добывать еще в древнем Китае – первую скважину там пробурили еще в </a:t>
            </a:r>
            <a:r>
              <a:rPr lang="en-US" sz="2200" i="1" dirty="0" smtClean="0"/>
              <a:t>III </a:t>
            </a:r>
            <a:r>
              <a:rPr lang="ru-RU" sz="2200" i="1" dirty="0" smtClean="0"/>
              <a:t>веке до н.э. Оттуда газ транспортировался по полым бамбуковым трубкам туда, где он был необходим.</a:t>
            </a:r>
          </a:p>
          <a:p>
            <a:pPr marL="0">
              <a:buNone/>
            </a:pPr>
            <a:r>
              <a:rPr lang="ru-RU" sz="2200" i="1" dirty="0" smtClean="0"/>
              <a:t>        *  Самая глубокая  в мире буровая скважина находится в России, в Мурманской области недалеко от города Заполярный. Она называется Кольской сверхглубокой скважиной- ее глубина составляет более 12 километров.    </a:t>
            </a:r>
          </a:p>
          <a:p>
            <a:pPr marL="0">
              <a:buNone/>
            </a:pPr>
            <a:r>
              <a:rPr lang="ru-RU" sz="2200" dirty="0" smtClean="0"/>
              <a:t>                  </a:t>
            </a:r>
          </a:p>
          <a:p>
            <a:pPr marL="0">
              <a:buNone/>
            </a:pPr>
            <a:r>
              <a:rPr lang="ru-RU" sz="2000" dirty="0" smtClean="0"/>
              <a:t> </a:t>
            </a:r>
            <a:endParaRPr lang="ru-RU" dirty="0"/>
          </a:p>
        </p:txBody>
      </p:sp>
    </p:spTree>
  </p:cSld>
  <p:clrMapOvr>
    <a:masterClrMapping/>
  </p:clrMapOvr>
  <p:transition spd="med">
    <p:cover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газ скважина Песчаного месторождения.jpg"/>
          <p:cNvPicPr>
            <a:picLocks noChangeAspect="1"/>
          </p:cNvPicPr>
          <p:nvPr/>
        </p:nvPicPr>
        <p:blipFill>
          <a:blip r:embed="rId2" cstate="print"/>
          <a:stretch>
            <a:fillRect/>
          </a:stretch>
        </p:blipFill>
        <p:spPr>
          <a:xfrm>
            <a:off x="928662" y="785794"/>
            <a:ext cx="3333750" cy="4972050"/>
          </a:xfrm>
          <a:prstGeom prst="rect">
            <a:avLst/>
          </a:prstGeom>
        </p:spPr>
      </p:pic>
      <p:pic>
        <p:nvPicPr>
          <p:cNvPr id="3" name="Рисунок 2" descr="газ36.jpg"/>
          <p:cNvPicPr>
            <a:picLocks noChangeAspect="1"/>
          </p:cNvPicPr>
          <p:nvPr/>
        </p:nvPicPr>
        <p:blipFill>
          <a:blip r:embed="rId3" cstate="print"/>
          <a:stretch>
            <a:fillRect/>
          </a:stretch>
        </p:blipFill>
        <p:spPr>
          <a:xfrm>
            <a:off x="5000628" y="785794"/>
            <a:ext cx="3333750" cy="4972050"/>
          </a:xfrm>
          <a:prstGeom prst="rect">
            <a:avLst/>
          </a:prstGeom>
        </p:spPr>
      </p:pic>
    </p:spTree>
  </p:cSld>
  <p:clrMapOvr>
    <a:masterClrMapping/>
  </p:clrMapOvr>
  <p:transition spd="med">
    <p:cover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5719"/>
          </a:xfrm>
        </p:spPr>
        <p:txBody>
          <a:bodyPr>
            <a:normAutofit fontScale="90000"/>
          </a:bodyPr>
          <a:lstStyle/>
          <a:p>
            <a:endParaRPr lang="ru-RU" dirty="0"/>
          </a:p>
        </p:txBody>
      </p:sp>
      <p:pic>
        <p:nvPicPr>
          <p:cNvPr id="6" name="Содержимое 5" descr="газ52.jpg"/>
          <p:cNvPicPr>
            <a:picLocks noGrp="1" noChangeAspect="1"/>
          </p:cNvPicPr>
          <p:nvPr>
            <p:ph sz="half" idx="2"/>
          </p:nvPr>
        </p:nvPicPr>
        <p:blipFill>
          <a:blip r:embed="rId2" cstate="print"/>
          <a:stretch>
            <a:fillRect/>
          </a:stretch>
        </p:blipFill>
        <p:spPr>
          <a:xfrm>
            <a:off x="642910" y="1428736"/>
            <a:ext cx="2857500" cy="1866900"/>
          </a:xfrm>
        </p:spPr>
      </p:pic>
      <p:pic>
        <p:nvPicPr>
          <p:cNvPr id="9" name="Рисунок 8" descr="газ6.jpg"/>
          <p:cNvPicPr>
            <a:picLocks noChangeAspect="1"/>
          </p:cNvPicPr>
          <p:nvPr/>
        </p:nvPicPr>
        <p:blipFill>
          <a:blip r:embed="rId3" cstate="print"/>
          <a:stretch>
            <a:fillRect/>
          </a:stretch>
        </p:blipFill>
        <p:spPr>
          <a:xfrm>
            <a:off x="714348" y="3571876"/>
            <a:ext cx="2790825" cy="2095500"/>
          </a:xfrm>
          <a:prstGeom prst="rect">
            <a:avLst/>
          </a:prstGeom>
        </p:spPr>
      </p:pic>
      <p:sp>
        <p:nvSpPr>
          <p:cNvPr id="10" name="Содержимое 9"/>
          <p:cNvSpPr>
            <a:spLocks noGrp="1"/>
          </p:cNvSpPr>
          <p:nvPr>
            <p:ph sz="half" idx="1"/>
          </p:nvPr>
        </p:nvSpPr>
        <p:spPr>
          <a:xfrm>
            <a:off x="3714744" y="642918"/>
            <a:ext cx="4929222" cy="6215082"/>
          </a:xfrm>
        </p:spPr>
        <p:txBody>
          <a:bodyPr>
            <a:normAutofit/>
          </a:bodyPr>
          <a:lstStyle/>
          <a:p>
            <a:pPr marL="0" algn="just">
              <a:buNone/>
            </a:pPr>
            <a:r>
              <a:rPr lang="ru-RU" sz="2000" dirty="0" smtClean="0"/>
              <a:t>     От места, где добывают природный газ, по специальным трубам, которые называются газопроводами, он преодолевает большие расстояния, чтобы в конце концов прибыть к нам домой. Газопроводы проходят по земле, под землей, над землей, по дну озер и рек, морей. Для перевозки газа по морям и океанам используются специальные корабли- танкеры. А по железной дороге газ ездит в цистернах. </a:t>
            </a:r>
          </a:p>
          <a:p>
            <a:pPr marL="0" algn="just">
              <a:buNone/>
            </a:pPr>
            <a:r>
              <a:rPr lang="ru-RU" sz="2000" dirty="0" smtClean="0"/>
              <a:t>         Чтобы газ занимал меньше места и его было удобнее перевозить, люди научились его сжижать. Для этого его охлаждают до 160 градусов ниже нуля и газ превращается в жидкость. В жидком виде он занимает в 600 раз меньше места, чем в газообразном </a:t>
            </a:r>
            <a:endParaRPr lang="ru-RU" sz="2000" dirty="0"/>
          </a:p>
        </p:txBody>
      </p:sp>
    </p:spTree>
  </p:cSld>
  <p:clrMapOvr>
    <a:masterClrMapping/>
  </p:clrMapOvr>
  <p:transition spd="med">
    <p:cover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500034" y="285719"/>
            <a:ext cx="8229600" cy="45719"/>
          </a:xfrm>
        </p:spPr>
        <p:txBody>
          <a:bodyPr>
            <a:normAutofit fontScale="90000"/>
          </a:bodyPr>
          <a:lstStyle/>
          <a:p>
            <a:endParaRPr lang="ru-RU"/>
          </a:p>
        </p:txBody>
      </p:sp>
      <p:pic>
        <p:nvPicPr>
          <p:cNvPr id="5" name="Содержимое 4" descr="газ7771.JPG"/>
          <p:cNvPicPr>
            <a:picLocks noGrp="1" noChangeAspect="1"/>
          </p:cNvPicPr>
          <p:nvPr>
            <p:ph sz="half" idx="1"/>
          </p:nvPr>
        </p:nvPicPr>
        <p:blipFill>
          <a:blip r:embed="rId2" cstate="print"/>
          <a:stretch>
            <a:fillRect/>
          </a:stretch>
        </p:blipFill>
        <p:spPr>
          <a:xfrm>
            <a:off x="285720" y="1428736"/>
            <a:ext cx="3108960" cy="2331720"/>
          </a:xfrm>
        </p:spPr>
      </p:pic>
      <p:sp>
        <p:nvSpPr>
          <p:cNvPr id="4" name="Содержимое 3"/>
          <p:cNvSpPr>
            <a:spLocks noGrp="1"/>
          </p:cNvSpPr>
          <p:nvPr>
            <p:ph sz="half" idx="2"/>
          </p:nvPr>
        </p:nvSpPr>
        <p:spPr>
          <a:xfrm>
            <a:off x="3428992" y="500042"/>
            <a:ext cx="5572164" cy="6215106"/>
          </a:xfrm>
        </p:spPr>
        <p:txBody>
          <a:bodyPr>
            <a:noAutofit/>
          </a:bodyPr>
          <a:lstStyle/>
          <a:p>
            <a:pPr marL="0" algn="just">
              <a:buNone/>
            </a:pPr>
            <a:r>
              <a:rPr lang="ru-RU" sz="2000" dirty="0" smtClean="0"/>
              <a:t>*    До создания трубопроводов газ доставлялся на специальных повозках.</a:t>
            </a:r>
          </a:p>
          <a:p>
            <a:pPr marL="0" algn="just">
              <a:buNone/>
            </a:pPr>
            <a:r>
              <a:rPr lang="ru-RU" sz="2000" i="1" dirty="0" smtClean="0"/>
              <a:t>*  Считается, что первый большой трубопровод для транспортировки газа был построен в 1859 году в Америке. Он был диаметром 5 см и длиной порядка 9 км до ближайшего города </a:t>
            </a:r>
            <a:r>
              <a:rPr lang="ru-RU" sz="2000" i="1" dirty="0" err="1" smtClean="0"/>
              <a:t>Тайтесвиль</a:t>
            </a:r>
            <a:r>
              <a:rPr lang="ru-RU" sz="2000" i="1" dirty="0" smtClean="0"/>
              <a:t>.</a:t>
            </a:r>
          </a:p>
          <a:p>
            <a:pPr marL="0" algn="just">
              <a:buNone/>
            </a:pPr>
            <a:r>
              <a:rPr lang="ru-RU" sz="2000" i="1" dirty="0" smtClean="0"/>
              <a:t>*  Самый длинный в мире подводный газопровод проложен между Норвегией и Великобританией по дну Северного моря. Он называется «</a:t>
            </a:r>
            <a:r>
              <a:rPr lang="ru-RU" sz="2000" i="1" dirty="0" err="1" smtClean="0"/>
              <a:t>Лангелед</a:t>
            </a:r>
            <a:r>
              <a:rPr lang="ru-RU" sz="2000" i="1" dirty="0" smtClean="0"/>
              <a:t>». Его длина составляет 1200км.</a:t>
            </a:r>
          </a:p>
          <a:p>
            <a:pPr marL="0" algn="just">
              <a:buNone/>
            </a:pPr>
            <a:r>
              <a:rPr lang="ru-RU" sz="2000" i="1" dirty="0" smtClean="0"/>
              <a:t>*  Самый длинный в мире наземный газопровод находится в России- «</a:t>
            </a:r>
            <a:r>
              <a:rPr lang="ru-RU" sz="2000" i="1" dirty="0" err="1" smtClean="0"/>
              <a:t>Уренгой-Памары-Ужгород</a:t>
            </a:r>
            <a:r>
              <a:rPr lang="ru-RU" sz="2000" i="1" dirty="0" smtClean="0"/>
              <a:t>». Его длина 4451 км, построен он в 1983г.</a:t>
            </a:r>
          </a:p>
          <a:p>
            <a:pPr marL="0" algn="just">
              <a:buNone/>
            </a:pPr>
            <a:r>
              <a:rPr lang="ru-RU" sz="2000" i="1" dirty="0" smtClean="0"/>
              <a:t>*  Длина самого большого в мире танкера для перевозки сжиженного природного газа составляет 345 метров- это в три с половиной раза длиннее, чем футбольное поле</a:t>
            </a:r>
            <a:r>
              <a:rPr lang="ru-RU" sz="2000" dirty="0" smtClean="0"/>
              <a:t>.</a:t>
            </a:r>
            <a:endParaRPr lang="ru-RU" sz="2000" dirty="0"/>
          </a:p>
        </p:txBody>
      </p:sp>
      <p:pic>
        <p:nvPicPr>
          <p:cNvPr id="6" name="Рисунок 5" descr="газ 8885.JPG"/>
          <p:cNvPicPr>
            <a:picLocks noChangeAspect="1"/>
          </p:cNvPicPr>
          <p:nvPr/>
        </p:nvPicPr>
        <p:blipFill>
          <a:blip r:embed="rId3" cstate="print"/>
          <a:stretch>
            <a:fillRect/>
          </a:stretch>
        </p:blipFill>
        <p:spPr>
          <a:xfrm>
            <a:off x="571472" y="4071942"/>
            <a:ext cx="2463800" cy="1854200"/>
          </a:xfrm>
          <a:prstGeom prst="rect">
            <a:avLst/>
          </a:prstGeom>
        </p:spPr>
      </p:pic>
    </p:spTree>
  </p:cSld>
  <p:clrMapOvr>
    <a:masterClrMapping/>
  </p:clrMapOvr>
  <p:transition spd="med">
    <p:cover dir="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534</TotalTime>
  <Words>1861</Words>
  <Application>Microsoft Office PowerPoint</Application>
  <PresentationFormat>Экран (4:3)</PresentationFormat>
  <Paragraphs>79</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Апекс</vt:lpstr>
      <vt:lpstr>Природный газ</vt:lpstr>
      <vt:lpstr>План работы</vt:lpstr>
      <vt:lpstr>1.Что такое природный газ и его происхождение.</vt:lpstr>
      <vt:lpstr>Слайд 4</vt:lpstr>
      <vt:lpstr>2. Добыча природного газа, транспортировка и переработка.</vt:lpstr>
      <vt:lpstr>    </vt:lpstr>
      <vt:lpstr>Слайд 7</vt:lpstr>
      <vt:lpstr>Слайд 8</vt:lpstr>
      <vt:lpstr>Слайд 9</vt:lpstr>
      <vt:lpstr>3. Охрана природы и природный газ.</vt:lpstr>
      <vt:lpstr>4. Мировые запасы природного газа.</vt:lpstr>
      <vt:lpstr>Распределение запасов свободного газа по РФ</vt:lpstr>
      <vt:lpstr>Слайд 13</vt:lpstr>
      <vt:lpstr>5. Использование природного газа с древних времен и до наших дней. </vt:lpstr>
      <vt:lpstr>Слайд 15</vt:lpstr>
      <vt:lpstr>Слайд 16</vt:lpstr>
      <vt:lpstr>6. Безопасность жизни при использовании газа.</vt:lpstr>
      <vt:lpstr>Слайд 18</vt:lpstr>
      <vt:lpstr>Слайд 19</vt:lpstr>
      <vt:lpstr>Слайд 20</vt:lpstr>
      <vt:lpstr>7. Мой край.</vt:lpstr>
      <vt:lpstr>Регион деятельности ООО «Газпром добыча Краснодар»</vt:lpstr>
      <vt:lpstr>Слайд 23</vt:lpstr>
      <vt:lpstr>Слайд 24</vt:lpstr>
      <vt:lpstr>Слайд 25</vt:lpstr>
      <vt:lpstr>Источники испольованных материалов</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dc:title>
  <dc:creator>User</dc:creator>
  <cp:lastModifiedBy>Вадим</cp:lastModifiedBy>
  <cp:revision>62</cp:revision>
  <dcterms:created xsi:type="dcterms:W3CDTF">2010-12-04T15:20:31Z</dcterms:created>
  <dcterms:modified xsi:type="dcterms:W3CDTF">2010-12-13T13:19:06Z</dcterms:modified>
</cp:coreProperties>
</file>